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57" r:id="rId4"/>
    <p:sldId id="258" r:id="rId5"/>
    <p:sldId id="259" r:id="rId6"/>
    <p:sldId id="269" r:id="rId7"/>
    <p:sldId id="261" r:id="rId8"/>
    <p:sldId id="262" r:id="rId9"/>
    <p:sldId id="263" r:id="rId10"/>
    <p:sldId id="265" r:id="rId11"/>
    <p:sldId id="264" r:id="rId12"/>
    <p:sldId id="266" r:id="rId13"/>
    <p:sldId id="272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E7885-EADB-FD4C-8002-FF2C8D750AA6}" type="datetimeFigureOut">
              <a:rPr lang="fr-FR" smtClean="0"/>
              <a:t>31/03/17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6751D-00D0-CD41-B497-DA36941DA4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08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63C1B-45AD-A24C-A6A6-636F056F4296}" type="datetimeFigureOut">
              <a:rPr lang="fr-FR" smtClean="0"/>
              <a:t>31/03/17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F3FBB-9992-4A46-9E90-4488E9C78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909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E6E4-1D84-9849-9A6F-9D6D3C6E7F24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5EE-088C-9346-AFD3-2589BECC1802}" type="datetime1">
              <a:rPr lang="fr-FR" smtClean="0"/>
              <a:t>31/03/17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126-FF7F-854E-A771-4F9FD65F33CA}" type="datetime1">
              <a:rPr lang="fr-FR" smtClean="0"/>
              <a:t>31/03/17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016B-F41F-F545-A24B-341741B51D1E}" type="datetime1">
              <a:rPr lang="fr-FR" smtClean="0"/>
              <a:t>31/03/17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A119-BED0-EE43-A8F1-9F1D909760B2}" type="datetime1">
              <a:rPr lang="fr-FR" smtClean="0"/>
              <a:t>31/03/17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8A8E-1DED-7141-B07F-3D919E6D96C5}" type="datetime1">
              <a:rPr lang="fr-FR" smtClean="0"/>
              <a:t>31/03/17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20D3-743B-3F46-896D-E4D860774F11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472B-2170-D54F-B3E7-115CB719AEA7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18C2-9340-DA4F-B28B-C82CACB53AF5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D2F-8568-5343-A3E5-BBDD93BFA58F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102-829A-4945-A472-BD0BD2F64B46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20E8-E1C6-CA49-8A23-A49494003535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6C3C-3C74-D145-9ABA-9FC05FC34742}" type="datetime1">
              <a:rPr lang="fr-FR" smtClean="0"/>
              <a:t>31/03/17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77B8-0A2D-4840-9D89-39D2540E0B25}" type="datetime1">
              <a:rPr lang="fr-FR" smtClean="0"/>
              <a:t>31/03/17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E529-7DAE-DC48-9159-140A9871DA55}" type="datetime1">
              <a:rPr lang="fr-FR" smtClean="0"/>
              <a:t>31/03/17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A8C9-32FB-C944-A5D1-8643BF6EC509}" type="datetime1">
              <a:rPr lang="fr-FR" smtClean="0"/>
              <a:t>31/03/17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B76B51-EE4B-DE4E-9D9B-489CE798A6E5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472823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Clinicien et Biologiste: Mariage impossible?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6205" y="2306193"/>
            <a:ext cx="7754112" cy="3175194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Hippolyte N. Situakibanza, MD, PhD</a:t>
            </a:r>
            <a:endParaRPr lang="fr-FR" sz="2400" b="1" dirty="0">
              <a:solidFill>
                <a:schemeClr val="tx1"/>
              </a:solidFill>
            </a:endParaRPr>
          </a:p>
          <a:p>
            <a:pPr algn="ctr"/>
            <a:endParaRPr lang="fr-FR" sz="2400" b="1" dirty="0">
              <a:solidFill>
                <a:schemeClr val="tx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Professeur</a:t>
            </a:r>
          </a:p>
          <a:p>
            <a:pPr algn="ctr"/>
            <a:endParaRPr lang="fr-FR" sz="2400" b="1" dirty="0" smtClean="0">
              <a:solidFill>
                <a:schemeClr val="tx1"/>
              </a:solidFill>
            </a:endParaRPr>
          </a:p>
          <a:p>
            <a:pPr algn="ctr"/>
            <a:endParaRPr lang="fr-FR" sz="24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Université de Kinshasa</a:t>
            </a:r>
          </a:p>
        </p:txBody>
      </p:sp>
    </p:spTree>
    <p:extLst>
      <p:ext uri="{BB962C8B-B14F-4D97-AF65-F5344CB8AC3E}">
        <p14:creationId xmlns:p14="http://schemas.microsoft.com/office/powerpoint/2010/main" val="80205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/>
              <a:t>Travail en </a:t>
            </a:r>
            <a:r>
              <a:rPr lang="fr-FR" b="1" dirty="0" smtClean="0"/>
              <a:t>commun (3)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v"/>
            </a:pPr>
            <a:r>
              <a:rPr lang="fr-FR" b="1" dirty="0" smtClean="0"/>
              <a:t>Le clinicien et le biologiste créent un cadre formel d’échanges (Journées ouvertes, Comité </a:t>
            </a:r>
            <a:r>
              <a:rPr lang="fr-FR" b="1" dirty="0" err="1" smtClean="0"/>
              <a:t>clinico</a:t>
            </a:r>
            <a:r>
              <a:rPr lang="fr-FR" b="1" dirty="0" smtClean="0"/>
              <a:t>-biologique)</a:t>
            </a:r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Ils échangent également chaque fois que cela se révèle nécessaire en dehors de toute organisation formelle </a:t>
            </a:r>
            <a:r>
              <a:rPr lang="fr-FR" b="1" dirty="0"/>
              <a:t>(</a:t>
            </a:r>
            <a:r>
              <a:rPr lang="fr-FR" b="1" dirty="0" smtClean="0"/>
              <a:t>répertoire </a:t>
            </a:r>
            <a:r>
              <a:rPr lang="fr-FR" b="1" dirty="0" smtClean="0"/>
              <a:t>téléphonique </a:t>
            </a:r>
            <a:r>
              <a:rPr lang="fr-FR" b="1" dirty="0" smtClean="0"/>
              <a:t>commun)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1FF4-22E7-DB4D-92D0-BF15EC5F2FFE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6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/>
              <a:t>Conclusion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 smtClean="0"/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Entre clinicien et biologiste, existence d’une collaboration naturelle dans l’intérêt du patient</a:t>
            </a:r>
          </a:p>
          <a:p>
            <a:pPr algn="just"/>
            <a:endParaRPr lang="fr-FR" b="1" dirty="0"/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Leurs tâches sont complémentaires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097B-F2A6-E643-8220-485006745E62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68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/>
              <a:t>Recommandations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fr-FR" b="1" dirty="0" smtClean="0"/>
              <a:t>Aux Responsables des structures médicales</a:t>
            </a:r>
          </a:p>
          <a:p>
            <a:pPr algn="just">
              <a:buClrTx/>
              <a:buFont typeface="Wingdings" charset="2"/>
              <a:buChar char="§"/>
            </a:pPr>
            <a:r>
              <a:rPr lang="fr-FR" b="1" dirty="0" smtClean="0"/>
              <a:t>Mise sur pied d’un cadre permanent d’échanges entre cliniciens et biologistes</a:t>
            </a:r>
          </a:p>
          <a:p>
            <a:pPr algn="just">
              <a:buClrTx/>
              <a:buFont typeface="Wingdings" charset="2"/>
              <a:buChar char="v"/>
            </a:pPr>
            <a:r>
              <a:rPr lang="fr-FR" b="1" dirty="0" smtClean="0"/>
              <a:t>Aux Cliniciens et Biologistes</a:t>
            </a:r>
          </a:p>
          <a:p>
            <a:pPr algn="just">
              <a:buClrTx/>
              <a:buFont typeface="Wingdings" charset="2"/>
              <a:buChar char="§"/>
            </a:pPr>
            <a:r>
              <a:rPr lang="fr-FR" b="1" dirty="0" smtClean="0"/>
              <a:t>Promotion et maintien de la communication entre eux</a:t>
            </a:r>
          </a:p>
          <a:p>
            <a:pPr>
              <a:buClrTx/>
              <a:buFont typeface="Wingdings" charset="2"/>
              <a:buChar char="u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26D2-5343-4142-8DF3-2513926E04ED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53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isto TANON\Documents\Save Pr TANON (07-10-2014)\Dossier Bureau\Intertainment\images interessantes\image0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5" b="13035"/>
          <a:stretch>
            <a:fillRect/>
          </a:stretch>
        </p:blipFill>
        <p:spPr bwMode="auto">
          <a:xfrm>
            <a:off x="457200" y="764704"/>
            <a:ext cx="8229600" cy="536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528" y="6237312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b="1" dirty="0" smtClean="0"/>
              <a:t>Source: Pr Aristophane </a:t>
            </a:r>
            <a:r>
              <a:rPr lang="fr-FR" b="1" dirty="0" err="1" smtClean="0"/>
              <a:t>Tanon</a:t>
            </a:r>
            <a:r>
              <a:rPr lang="fr-FR" b="1" dirty="0" smtClean="0"/>
              <a:t> (Université F. Houphouët-Boigny, Côte d’Ivoire)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3901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/>
              <a:t>Remerciements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charset="2"/>
              <a:buChar char="v"/>
            </a:pPr>
            <a:r>
              <a:rPr lang="fr-FR" b="1" dirty="0" smtClean="0"/>
              <a:t>Laboratoire Pharmaceutique Roche</a:t>
            </a:r>
          </a:p>
          <a:p>
            <a:pPr marL="0" indent="0" algn="just">
              <a:buNone/>
            </a:pPr>
            <a:endParaRPr lang="fr-FR" b="1" dirty="0" smtClean="0"/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Structures ayant accepté de participer à cette Première Journée en RD Congo</a:t>
            </a:r>
          </a:p>
          <a:p>
            <a:pPr algn="just">
              <a:buFont typeface="Wingdings" charset="2"/>
              <a:buChar char="v"/>
            </a:pPr>
            <a:endParaRPr lang="fr-FR" b="1" dirty="0"/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Intervenants </a:t>
            </a:r>
          </a:p>
          <a:p>
            <a:pPr marL="0" indent="0" algn="just">
              <a:buNone/>
            </a:pPr>
            <a:endParaRPr lang="fr-FR" b="1" dirty="0" smtClean="0"/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Participants 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BAB-C810-F54D-BFC1-6694E769F2EF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67" b="22167"/>
          <a:stretch>
            <a:fillRect/>
          </a:stretch>
        </p:blipFill>
        <p:spPr>
          <a:xfrm>
            <a:off x="1105249" y="1781514"/>
            <a:ext cx="7076747" cy="4655518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18C2-9340-DA4F-B28B-C82CACB53AF5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8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/>
              <a:t>Plan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fr-FR" b="1" dirty="0" smtClean="0"/>
              <a:t>Objectif de la communication</a:t>
            </a:r>
          </a:p>
          <a:p>
            <a:pPr>
              <a:buFont typeface="Wingdings" charset="2"/>
              <a:buChar char="v"/>
            </a:pPr>
            <a:r>
              <a:rPr lang="fr-FR" b="1" dirty="0" smtClean="0"/>
              <a:t>Travail du Clinicien</a:t>
            </a:r>
          </a:p>
          <a:p>
            <a:pPr>
              <a:buFont typeface="Wingdings" charset="2"/>
              <a:buChar char="v"/>
            </a:pPr>
            <a:r>
              <a:rPr lang="fr-FR" b="1" dirty="0" smtClean="0"/>
              <a:t>Travail du Biologiste</a:t>
            </a:r>
          </a:p>
          <a:p>
            <a:pPr>
              <a:buFont typeface="Wingdings" charset="2"/>
              <a:buChar char="v"/>
            </a:pPr>
            <a:r>
              <a:rPr lang="fr-FR" b="1" dirty="0" smtClean="0"/>
              <a:t>Travail en commun </a:t>
            </a:r>
          </a:p>
          <a:p>
            <a:pPr>
              <a:buFont typeface="Wingdings" charset="2"/>
              <a:buChar char="v"/>
            </a:pPr>
            <a:r>
              <a:rPr lang="fr-FR" b="1" dirty="0" smtClean="0"/>
              <a:t>Conclusion </a:t>
            </a:r>
          </a:p>
          <a:p>
            <a:pPr>
              <a:buFont typeface="Wingdings" charset="2"/>
              <a:buChar char="v"/>
            </a:pPr>
            <a:r>
              <a:rPr lang="fr-FR" b="1" dirty="0" smtClean="0"/>
              <a:t>Recommandations 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DAEE-05EA-F640-9BCB-26F253449784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35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/>
              <a:t>Objectif de la communication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 smtClean="0"/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Montrer aux participants comment s’organise la collaboration entre clinicien et biologiste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A552-14DD-9C4E-95E1-94EE51B51BB1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/>
              <a:t>Travail du clinicie</a:t>
            </a:r>
            <a:r>
              <a:rPr lang="fr-FR" b="1" dirty="0"/>
              <a:t>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v"/>
            </a:pPr>
            <a:r>
              <a:rPr lang="fr-FR" b="1" dirty="0" smtClean="0">
                <a:solidFill>
                  <a:schemeClr val="tx1"/>
                </a:solidFill>
              </a:rPr>
              <a:t>Consulter les patients (examiner, demander les examens complémentaires sur des bons dûment remplis) </a:t>
            </a:r>
          </a:p>
          <a:p>
            <a:pPr>
              <a:buFont typeface="Wingdings" charset="2"/>
              <a:buChar char="v"/>
            </a:pPr>
            <a:r>
              <a:rPr lang="fr-FR" b="1" dirty="0" smtClean="0">
                <a:solidFill>
                  <a:schemeClr val="tx1"/>
                </a:solidFill>
              </a:rPr>
              <a:t>Poser le diagnostic des maladies</a:t>
            </a:r>
          </a:p>
          <a:p>
            <a:pPr algn="just">
              <a:buFont typeface="Wingdings" charset="2"/>
              <a:buChar char="v"/>
            </a:pPr>
            <a:r>
              <a:rPr lang="fr-FR" b="1" dirty="0" smtClean="0">
                <a:solidFill>
                  <a:schemeClr val="tx1"/>
                </a:solidFill>
              </a:rPr>
              <a:t>Soigner les patients selon l’approche « Evidence-</a:t>
            </a:r>
            <a:r>
              <a:rPr lang="fr-FR" b="1" dirty="0" err="1" smtClean="0">
                <a:solidFill>
                  <a:schemeClr val="tx1"/>
                </a:solidFill>
              </a:rPr>
              <a:t>based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medicine</a:t>
            </a:r>
            <a:r>
              <a:rPr lang="fr-FR" b="1" dirty="0" smtClean="0">
                <a:solidFill>
                  <a:schemeClr val="tx1"/>
                </a:solidFill>
              </a:rPr>
              <a:t> » = Médecine fondée sur l’évidence = médecine factuelle = médecine fondée sur des faits, des preuves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57D1-4209-CB46-87B7-184FB09F953A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2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/>
              <a:t>Travail du </a:t>
            </a:r>
            <a:r>
              <a:rPr lang="fr-FR" b="1" dirty="0" smtClean="0"/>
              <a:t>clinicien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fr-FR" b="1" dirty="0">
                <a:solidFill>
                  <a:schemeClr val="tx1"/>
                </a:solidFill>
              </a:rPr>
              <a:t>Demander les produits biologiques (dérivés du sang)</a:t>
            </a:r>
          </a:p>
          <a:p>
            <a:pPr>
              <a:buFont typeface="Wingdings" charset="2"/>
              <a:buChar char="v"/>
            </a:pPr>
            <a:r>
              <a:rPr lang="fr-FR" b="1" dirty="0" smtClean="0">
                <a:solidFill>
                  <a:schemeClr val="tx1"/>
                </a:solidFill>
              </a:rPr>
              <a:t>Participer à la prévention des </a:t>
            </a:r>
            <a:r>
              <a:rPr lang="fr-FR" b="1" dirty="0">
                <a:solidFill>
                  <a:schemeClr val="tx1"/>
                </a:solidFill>
              </a:rPr>
              <a:t>maladies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18C2-9340-DA4F-B28B-C82CACB53AF5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3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/>
              <a:t>Travail du </a:t>
            </a:r>
            <a:r>
              <a:rPr lang="fr-FR" b="1" dirty="0" smtClean="0"/>
              <a:t>biologiste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v"/>
            </a:pPr>
            <a:r>
              <a:rPr lang="fr-FR" b="1" dirty="0" smtClean="0"/>
              <a:t>Prélever ou recevoir les échantillons selon le domaine (biologie clinique, anatomie pathologique, microbiologie…)</a:t>
            </a:r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Analyser les échantillons</a:t>
            </a:r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Rendre les résultats au clinicien sous pli fermé (en y indiquant les valeurs limites inférieures et supérieures) ou sous forme de protocole scellé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0DE0-B76E-4B45-95B7-E1FF0A6D8957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/>
              <a:t>Travail en commun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v"/>
            </a:pPr>
            <a:r>
              <a:rPr lang="fr-FR" b="1" dirty="0" smtClean="0"/>
              <a:t>Le clinicien recourt au biologiste pour obtenir le diagnostic positif </a:t>
            </a:r>
            <a:r>
              <a:rPr lang="en-US" b="1" dirty="0">
                <a:sym typeface="Symbol"/>
              </a:rPr>
              <a:t>(</a:t>
            </a:r>
            <a:r>
              <a:rPr lang="fr-FR" b="1" dirty="0" smtClean="0"/>
              <a:t>en indiquant l’épidémiologie, les données cliniques, le motif de la demande et son N° de contact sur le bon de laboratoire</a:t>
            </a:r>
            <a:r>
              <a:rPr lang="en-US" b="1" dirty="0">
                <a:sym typeface="Symbol"/>
              </a:rPr>
              <a:t>)</a:t>
            </a:r>
            <a:r>
              <a:rPr lang="fr-FR" dirty="0" smtClean="0"/>
              <a:t> </a:t>
            </a:r>
            <a:r>
              <a:rPr lang="fr-FR" b="1" dirty="0" smtClean="0"/>
              <a:t> </a:t>
            </a:r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Il motive, le cas échéant, la demande du </a:t>
            </a:r>
            <a:r>
              <a:rPr lang="fr-FR" b="1" dirty="0"/>
              <a:t>produit biologique </a:t>
            </a:r>
            <a:endParaRPr lang="fr-FR" b="1" dirty="0" smtClean="0"/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Le biologiste aide le clinicien à asseoir le diagnostic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CEB5-02CD-7B4A-8D53-E97B7FA873C3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3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/>
              <a:t>Travail en </a:t>
            </a:r>
            <a:r>
              <a:rPr lang="fr-FR" b="1" dirty="0" smtClean="0"/>
              <a:t>commun (2)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v"/>
            </a:pPr>
            <a:r>
              <a:rPr lang="fr-FR" b="1" dirty="0" smtClean="0"/>
              <a:t>Le clinicien s’efforce à connaître l’essentiel sur l’organisation du travail au laboratoire</a:t>
            </a:r>
          </a:p>
          <a:p>
            <a:pPr algn="just">
              <a:buFont typeface="Wingdings" charset="2"/>
              <a:buChar char="v"/>
            </a:pPr>
            <a:r>
              <a:rPr lang="fr-FR" b="1" dirty="0" smtClean="0"/>
              <a:t>Le biologiste s’imprègne  de besoins du clinicien; il l’informe du plateau technique disponible, de conditions de réalisation des analyses et lui dit comment l’on rend les résultats et sert les produits biologiques (dérivés sanguins)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BE10-5230-194D-A527-A2A26FA9CA89}" type="datetime1">
              <a:rPr lang="fr-FR" smtClean="0"/>
              <a:t>31/03/17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3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293</TotalTime>
  <Words>418</Words>
  <Application>Microsoft Macintosh PowerPoint</Application>
  <PresentationFormat>Présentation à l'écran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Spectrum</vt:lpstr>
      <vt:lpstr>Clinicien et Biologiste: Mariage impossible?</vt:lpstr>
      <vt:lpstr>Présentation PowerPoint</vt:lpstr>
      <vt:lpstr>Plan </vt:lpstr>
      <vt:lpstr>Objectif de la communication </vt:lpstr>
      <vt:lpstr>Travail du clinicien</vt:lpstr>
      <vt:lpstr>Travail du clinicien (2)</vt:lpstr>
      <vt:lpstr>Travail du biologiste </vt:lpstr>
      <vt:lpstr>Travail en commun</vt:lpstr>
      <vt:lpstr>Travail en commun (2)</vt:lpstr>
      <vt:lpstr>Travail en commun (3)</vt:lpstr>
      <vt:lpstr>Conclusion </vt:lpstr>
      <vt:lpstr>Recommandations </vt:lpstr>
      <vt:lpstr>Présentation PowerPoint</vt:lpstr>
      <vt:lpstr>Remerciements </vt:lpstr>
    </vt:vector>
  </TitlesOfParts>
  <Company>MXS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Clinicien et Biologiste: Un Mariage naturel?</dc:title>
  <dc:creator>Situakibanza Tuma</dc:creator>
  <cp:lastModifiedBy>Situakibanza Tuma</cp:lastModifiedBy>
  <cp:revision>57</cp:revision>
  <dcterms:created xsi:type="dcterms:W3CDTF">2015-10-08T14:20:27Z</dcterms:created>
  <dcterms:modified xsi:type="dcterms:W3CDTF">2017-03-31T06:41:03Z</dcterms:modified>
</cp:coreProperties>
</file>