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02" r:id="rId3"/>
    <p:sldId id="258" r:id="rId4"/>
    <p:sldId id="259" r:id="rId5"/>
    <p:sldId id="262" r:id="rId6"/>
    <p:sldId id="260" r:id="rId7"/>
    <p:sldId id="264" r:id="rId8"/>
    <p:sldId id="293" r:id="rId9"/>
    <p:sldId id="299" r:id="rId10"/>
    <p:sldId id="265" r:id="rId11"/>
    <p:sldId id="266" r:id="rId12"/>
    <p:sldId id="294" r:id="rId13"/>
    <p:sldId id="267" r:id="rId14"/>
    <p:sldId id="268" r:id="rId15"/>
    <p:sldId id="300" r:id="rId16"/>
    <p:sldId id="301" r:id="rId17"/>
    <p:sldId id="297" r:id="rId18"/>
    <p:sldId id="270" r:id="rId19"/>
    <p:sldId id="298" r:id="rId20"/>
    <p:sldId id="271" r:id="rId21"/>
    <p:sldId id="274" r:id="rId22"/>
    <p:sldId id="275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0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3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7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0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321F-FC65-7B4E-9B43-A2062DE59535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1964-188E-7B43-976B-27BC8FB5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RESPONSABILITE SOCIALE DES ECOLES DE MEDECINE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smtClean="0"/>
              <a:t> LOKOMBA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AXE 1. ANTICIPATION DES BESOINS EN SANTE DE LA SOCIETE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400" dirty="0" smtClean="0"/>
              <a:t>Les </a:t>
            </a:r>
            <a:r>
              <a:rPr lang="fr-FR" sz="2400" dirty="0" smtClean="0"/>
              <a:t>EM doivent </a:t>
            </a:r>
            <a:r>
              <a:rPr lang="fr-FR" sz="2400" dirty="0"/>
              <a:t>adapter aux des besoins actuels et futurs de la société </a:t>
            </a:r>
            <a:r>
              <a:rPr lang="fr-FR" sz="2400" dirty="0" smtClean="0"/>
              <a:t>leur 3 missions</a:t>
            </a:r>
            <a:r>
              <a:rPr lang="fr-FR" sz="2400" dirty="0" smtClean="0"/>
              <a:t>:</a:t>
            </a:r>
            <a:endParaRPr lang="fr-FR" sz="2400" dirty="0" smtClean="0"/>
          </a:p>
          <a:p>
            <a:pPr lvl="1"/>
            <a:r>
              <a:rPr lang="fr-FR" sz="2400" dirty="0" smtClean="0"/>
              <a:t>l’enseignement (formation initiale, spécialisée et formation médicale continue), </a:t>
            </a:r>
          </a:p>
          <a:p>
            <a:pPr lvl="1"/>
            <a:r>
              <a:rPr lang="fr-FR" sz="2400" dirty="0" smtClean="0"/>
              <a:t>la recherche (fondamentale et appliquée) et </a:t>
            </a:r>
          </a:p>
          <a:p>
            <a:pPr lvl="1"/>
            <a:r>
              <a:rPr lang="fr-FR" sz="2400" dirty="0" smtClean="0"/>
              <a:t>les prestations de </a:t>
            </a:r>
            <a:r>
              <a:rPr lang="fr-FR" sz="2400" dirty="0" smtClean="0"/>
              <a:t>services</a:t>
            </a:r>
            <a:endParaRPr lang="fr-FR" sz="2400" dirty="0" smtClean="0"/>
          </a:p>
          <a:p>
            <a:pPr marL="57150" indent="0">
              <a:buNone/>
            </a:pPr>
            <a:endParaRPr lang="fr-FR" sz="2400" dirty="0" smtClean="0"/>
          </a:p>
          <a:p>
            <a:pPr marL="400050"/>
            <a:r>
              <a:rPr lang="fr-FR" sz="2400" dirty="0" smtClean="0"/>
              <a:t>Tenir compte des </a:t>
            </a:r>
            <a:r>
              <a:rPr lang="fr-FR" sz="2400" dirty="0" smtClean="0"/>
              <a:t>déterminants sociaux de la santé : </a:t>
            </a:r>
            <a:r>
              <a:rPr lang="fr-FR" sz="2400" dirty="0" smtClean="0"/>
              <a:t> </a:t>
            </a:r>
            <a:r>
              <a:rPr lang="fr-FR" sz="2400" dirty="0" smtClean="0"/>
              <a:t>(politiques, épidémiologiques, démographiques, économiques, culturels, et environnementaux). </a:t>
            </a:r>
          </a:p>
        </p:txBody>
      </p:sp>
    </p:spTree>
    <p:extLst>
      <p:ext uri="{BB962C8B-B14F-4D97-AF65-F5344CB8AC3E}">
        <p14:creationId xmlns:p14="http://schemas.microsoft.com/office/powerpoint/2010/main" val="385921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sz="3600" dirty="0" smtClean="0"/>
              <a:t>AXE 2. CREATION DE PARTENARIATS AVEC LE SYSTEME DE SANTE ET D’AUTRES </a:t>
            </a:r>
            <a:r>
              <a:rPr lang="de-DE" sz="3600" dirty="0" smtClean="0"/>
              <a:t>ACTEURS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920"/>
          </a:xfrm>
        </p:spPr>
        <p:txBody>
          <a:bodyPr>
            <a:noAutofit/>
          </a:bodyPr>
          <a:lstStyle/>
          <a:p>
            <a:r>
              <a:rPr lang="fr-FR" sz="2800" dirty="0" smtClean="0"/>
              <a:t>Les EM </a:t>
            </a:r>
            <a:r>
              <a:rPr lang="fr-FR" sz="2800" dirty="0" smtClean="0"/>
              <a:t>doivent </a:t>
            </a:r>
            <a:r>
              <a:rPr lang="fr-FR" sz="2800" dirty="0"/>
              <a:t>à travailler en étroite collaboration avec des partenaires dans </a:t>
            </a:r>
            <a:r>
              <a:rPr lang="fr-FR" sz="2800" dirty="0" smtClean="0"/>
              <a:t>le secteur </a:t>
            </a:r>
            <a:r>
              <a:rPr lang="fr-FR" sz="2800" dirty="0"/>
              <a:t>sanitaire </a:t>
            </a:r>
            <a:r>
              <a:rPr lang="fr-FR" sz="2800" dirty="0" smtClean="0"/>
              <a:t>:</a:t>
            </a:r>
            <a:endParaRPr lang="fr-FR" sz="2800" dirty="0" smtClean="0"/>
          </a:p>
          <a:p>
            <a:pPr lvl="1"/>
            <a:r>
              <a:rPr lang="fr-FR" dirty="0" smtClean="0"/>
              <a:t>gestionnaires </a:t>
            </a:r>
            <a:r>
              <a:rPr lang="fr-FR" dirty="0"/>
              <a:t>et décideurs des politiques de santé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les services </a:t>
            </a:r>
            <a:r>
              <a:rPr lang="fr-FR" dirty="0"/>
              <a:t>de santé, </a:t>
            </a:r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/>
              <a:t>associations professionnelles, </a:t>
            </a:r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/>
              <a:t>autres professionnels de la santé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la société civile</a:t>
            </a:r>
          </a:p>
          <a:p>
            <a:r>
              <a:rPr lang="fr-FR" sz="2800" dirty="0" smtClean="0"/>
              <a:t>et </a:t>
            </a:r>
            <a:r>
              <a:rPr lang="fr-FR" sz="2800" dirty="0"/>
              <a:t>avec d’autres </a:t>
            </a:r>
            <a:r>
              <a:rPr lang="fr-FR" sz="2800" dirty="0" smtClean="0"/>
              <a:t>secteurs.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2988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834"/>
            <a:ext cx="8229600" cy="561133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Les EM </a:t>
            </a:r>
            <a:r>
              <a:rPr lang="fr-FR" b="1" dirty="0" smtClean="0"/>
              <a:t>conseillent </a:t>
            </a:r>
            <a:r>
              <a:rPr lang="fr-FR" b="1" dirty="0"/>
              <a:t>les autorités </a:t>
            </a:r>
            <a:r>
              <a:rPr lang="fr-FR" dirty="0"/>
              <a:t>locales et nationales dans la </a:t>
            </a:r>
            <a:r>
              <a:rPr lang="fr-FR" b="1" dirty="0"/>
              <a:t>définition des politiques et des stratégies</a:t>
            </a:r>
            <a:r>
              <a:rPr lang="fr-FR" dirty="0"/>
              <a:t> visant à établir un système de santé adapté aux besoins sociétaux.</a:t>
            </a:r>
          </a:p>
          <a:p>
            <a:endParaRPr lang="en-US" dirty="0"/>
          </a:p>
          <a:p>
            <a:r>
              <a:rPr lang="fr-FR" dirty="0" smtClean="0"/>
              <a:t>2.3 </a:t>
            </a:r>
            <a:r>
              <a:rPr lang="en-US" dirty="0" smtClean="0"/>
              <a:t>–</a:t>
            </a:r>
            <a:r>
              <a:rPr lang="fr-FR" dirty="0" smtClean="0"/>
              <a:t> Les EM </a:t>
            </a:r>
            <a:r>
              <a:rPr lang="fr-FR" b="1" dirty="0" smtClean="0"/>
              <a:t>reconnaissent </a:t>
            </a:r>
            <a:r>
              <a:rPr lang="fr-FR" b="1" dirty="0" smtClean="0"/>
              <a:t>la communauté qu’elle dessert comme principale partie prenante </a:t>
            </a:r>
            <a:r>
              <a:rPr lang="fr-FR" dirty="0" smtClean="0"/>
              <a:t>et participe à la gestion d’un ensemble cohérent de services de santé pour cette </a:t>
            </a:r>
            <a:r>
              <a:rPr lang="fr-FR" dirty="0" smtClean="0"/>
              <a:t>population</a:t>
            </a:r>
          </a:p>
          <a:p>
            <a:endParaRPr lang="fr-FR" dirty="0" smtClean="0"/>
          </a:p>
          <a:p>
            <a:r>
              <a:rPr lang="fr-FR" dirty="0" smtClean="0"/>
              <a:t>2.4 </a:t>
            </a:r>
            <a:r>
              <a:rPr lang="en-US" dirty="0" smtClean="0"/>
              <a:t>–</a:t>
            </a:r>
            <a:r>
              <a:rPr lang="fr-FR" dirty="0" smtClean="0"/>
              <a:t> les EM considèrent </a:t>
            </a:r>
            <a:r>
              <a:rPr lang="fr-FR" dirty="0" smtClean="0"/>
              <a:t>que </a:t>
            </a:r>
            <a:r>
              <a:rPr lang="fr-FR" b="1" dirty="0" smtClean="0"/>
              <a:t>les soins de santé primaires</a:t>
            </a:r>
            <a:r>
              <a:rPr lang="fr-FR" dirty="0" smtClean="0"/>
              <a:t> constituent </a:t>
            </a:r>
            <a:r>
              <a:rPr lang="fr-FR" b="1" dirty="0" smtClean="0"/>
              <a:t>la base de tout système de </a:t>
            </a:r>
            <a:r>
              <a:rPr lang="fr-FR" b="1" dirty="0" smtClean="0"/>
              <a:t>santé</a:t>
            </a:r>
            <a:r>
              <a:rPr lang="fr-FR" dirty="0" smtClean="0"/>
              <a:t>. Ceci </a:t>
            </a:r>
            <a:r>
              <a:rPr lang="fr-FR" dirty="0" smtClean="0"/>
              <a:t>se reflète dans ses programmes d’enseignement, de recherche et de prestation de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24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7009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de-DE" sz="3600" dirty="0" smtClean="0"/>
              <a:t>AXE 3. ADAPTATION AUX ROLES NOUVEAUX DES MEDECINS ET AUTRES PROFESSIONNELS DE SANTE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009"/>
            <a:ext cx="8229600" cy="4525963"/>
          </a:xfrm>
        </p:spPr>
        <p:txBody>
          <a:bodyPr>
            <a:noAutofit/>
          </a:bodyPr>
          <a:lstStyle/>
          <a:p>
            <a:r>
              <a:rPr lang="fr-FR" sz="2400" dirty="0" smtClean="0"/>
              <a:t>3.1 </a:t>
            </a:r>
            <a:r>
              <a:rPr lang="en-US" sz="2400" dirty="0" smtClean="0"/>
              <a:t>–</a:t>
            </a:r>
            <a:r>
              <a:rPr lang="fr-FR" sz="2400" dirty="0" smtClean="0"/>
              <a:t> Les </a:t>
            </a:r>
            <a:r>
              <a:rPr lang="fr-FR" sz="2400" dirty="0"/>
              <a:t>E</a:t>
            </a:r>
            <a:r>
              <a:rPr lang="fr-FR" sz="2400" dirty="0" smtClean="0"/>
              <a:t>M forment </a:t>
            </a:r>
            <a:r>
              <a:rPr lang="fr-FR" sz="2400" dirty="0"/>
              <a:t>des </a:t>
            </a:r>
            <a:r>
              <a:rPr lang="fr-FR" sz="2400" dirty="0" smtClean="0"/>
              <a:t>PS </a:t>
            </a:r>
            <a:r>
              <a:rPr lang="fr-FR" sz="2400" dirty="0" smtClean="0"/>
              <a:t>compétents </a:t>
            </a:r>
            <a:r>
              <a:rPr lang="fr-FR" sz="2400" dirty="0" smtClean="0"/>
              <a:t>en cohérence </a:t>
            </a:r>
            <a:r>
              <a:rPr lang="fr-FR" sz="2400" dirty="0"/>
              <a:t>avec l'évolution des communautés qu’ils servent, le système de santé </a:t>
            </a:r>
            <a:r>
              <a:rPr lang="fr-FR" sz="2400" dirty="0" smtClean="0"/>
              <a:t>dans lequel </a:t>
            </a:r>
            <a:r>
              <a:rPr lang="fr-FR" sz="2400" dirty="0"/>
              <a:t>ils travaillent et l’attente des </a:t>
            </a:r>
            <a:r>
              <a:rPr lang="fr-FR" sz="2400" dirty="0" smtClean="0"/>
              <a:t>citoyens </a:t>
            </a:r>
            <a:r>
              <a:rPr lang="fr-FR" sz="2400" dirty="0" smtClean="0">
                <a:solidFill>
                  <a:srgbClr val="FF0000"/>
                </a:solidFill>
              </a:rPr>
              <a:t>afin </a:t>
            </a:r>
            <a:r>
              <a:rPr lang="fr-FR" sz="2400" dirty="0">
                <a:solidFill>
                  <a:srgbClr val="FF0000"/>
                </a:solidFill>
              </a:rPr>
              <a:t>d'assurer </a:t>
            </a:r>
            <a:r>
              <a:rPr lang="fr-FR" sz="2400" dirty="0">
                <a:solidFill>
                  <a:srgbClr val="FF0000"/>
                </a:solidFill>
              </a:rPr>
              <a:t>à </a:t>
            </a:r>
            <a:r>
              <a:rPr lang="fr-FR" sz="2400" dirty="0" smtClean="0">
                <a:solidFill>
                  <a:srgbClr val="FF0000"/>
                </a:solidFill>
              </a:rPr>
              <a:t>tous </a:t>
            </a:r>
            <a:r>
              <a:rPr lang="fr-FR" sz="2400" dirty="0" smtClean="0">
                <a:solidFill>
                  <a:srgbClr val="FF0000"/>
                </a:solidFill>
              </a:rPr>
              <a:t>des </a:t>
            </a:r>
            <a:r>
              <a:rPr lang="fr-FR" sz="2400" dirty="0">
                <a:solidFill>
                  <a:srgbClr val="FF0000"/>
                </a:solidFill>
              </a:rPr>
              <a:t>soins de </a:t>
            </a:r>
            <a:r>
              <a:rPr lang="fr-FR" sz="2400" dirty="0" smtClean="0">
                <a:solidFill>
                  <a:srgbClr val="FF0000"/>
                </a:solidFill>
              </a:rPr>
              <a:t>qualité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accessibles </a:t>
            </a:r>
            <a:r>
              <a:rPr lang="fr-FR" sz="2400" dirty="0">
                <a:solidFill>
                  <a:srgbClr val="FF0000"/>
                </a:solidFill>
              </a:rPr>
              <a:t>et </a:t>
            </a:r>
            <a:r>
              <a:rPr lang="fr-FR" sz="2400" dirty="0" smtClean="0">
                <a:solidFill>
                  <a:srgbClr val="FF0000"/>
                </a:solidFill>
              </a:rPr>
              <a:t>efficaces</a:t>
            </a:r>
          </a:p>
          <a:p>
            <a:endParaRPr lang="fr-FR" sz="2400" dirty="0">
              <a:solidFill>
                <a:srgbClr val="FF0000"/>
              </a:solidFill>
            </a:endParaRPr>
          </a:p>
          <a:p>
            <a:r>
              <a:rPr lang="fr-FR" sz="2400" dirty="0"/>
              <a:t>3.3 - En accord avec les besoins liés à l’évolution de la société et les ajustements du système de santé, la </a:t>
            </a:r>
            <a:r>
              <a:rPr lang="fr-FR" sz="2400" dirty="0" smtClean="0"/>
              <a:t>FM produit </a:t>
            </a:r>
            <a:r>
              <a:rPr lang="fr-FR" sz="2400" dirty="0"/>
              <a:t>en nombre suffisant</a:t>
            </a:r>
            <a:r>
              <a:rPr lang="fr-FR" sz="2400" dirty="0" smtClean="0"/>
              <a:t> </a:t>
            </a:r>
            <a:r>
              <a:rPr lang="fr-FR" sz="2400" dirty="0"/>
              <a:t>une diversité de spécialistes de qualité surtout dans les soins de santé </a:t>
            </a:r>
            <a:r>
              <a:rPr lang="fr-FR" sz="2400" dirty="0" smtClean="0"/>
              <a:t>primaire (Clin et SP</a:t>
            </a:r>
            <a:r>
              <a:rPr lang="is-IS" sz="2400" dirty="0" smtClean="0"/>
              <a:t>)</a:t>
            </a:r>
            <a:r>
              <a:rPr lang="fr-FR" sz="2400" dirty="0" smtClean="0"/>
              <a:t>. </a:t>
            </a:r>
            <a:endParaRPr lang="fr-FR" sz="2400" dirty="0"/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4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3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AXE 4. EDUCATION BASEE SUR DES RESULTATS ESCOMPTES</a:t>
            </a: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352"/>
            <a:ext cx="8229600" cy="4902239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4.1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recrutent, sélectionnent </a:t>
            </a:r>
            <a:r>
              <a:rPr lang="fr-FR" dirty="0"/>
              <a:t>et </a:t>
            </a:r>
            <a:r>
              <a:rPr lang="fr-FR" dirty="0" smtClean="0"/>
              <a:t>aident </a:t>
            </a:r>
            <a:r>
              <a:rPr lang="fr-FR" dirty="0"/>
              <a:t>les étudiants en médecine </a:t>
            </a:r>
            <a:r>
              <a:rPr lang="fr-FR" dirty="0" smtClean="0"/>
              <a:t>en fonction de la </a:t>
            </a:r>
            <a:r>
              <a:rPr lang="fr-FR" dirty="0"/>
              <a:t>diversité sociale et </a:t>
            </a:r>
            <a:r>
              <a:rPr lang="fr-FR" dirty="0" smtClean="0"/>
              <a:t>des </a:t>
            </a:r>
            <a:r>
              <a:rPr lang="fr-FR" dirty="0"/>
              <a:t>groupes défavorisés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4.2 - L’éventail complet des interventions éducatives </a:t>
            </a:r>
            <a:r>
              <a:rPr lang="fr-FR" dirty="0" smtClean="0"/>
              <a:t>: </a:t>
            </a:r>
            <a:r>
              <a:rPr lang="fr-FR" sz="3000" dirty="0" smtClean="0">
                <a:solidFill>
                  <a:srgbClr val="FF0000"/>
                </a:solidFill>
              </a:rPr>
              <a:t>le </a:t>
            </a:r>
            <a:r>
              <a:rPr lang="fr-FR" sz="3000" dirty="0">
                <a:solidFill>
                  <a:srgbClr val="FF0000"/>
                </a:solidFill>
              </a:rPr>
              <a:t>contenu et la structure </a:t>
            </a:r>
            <a:r>
              <a:rPr lang="fr-FR" sz="3000" dirty="0" smtClean="0">
                <a:solidFill>
                  <a:srgbClr val="FF0000"/>
                </a:solidFill>
              </a:rPr>
              <a:t>du programme</a:t>
            </a:r>
            <a:r>
              <a:rPr lang="fr-FR" sz="3000" dirty="0">
                <a:solidFill>
                  <a:srgbClr val="FF0000"/>
                </a:solidFill>
              </a:rPr>
              <a:t>, l’attribution des ressources d’apprentissage, les méthodes d’enseignement</a:t>
            </a:r>
            <a:r>
              <a:rPr lang="fr-FR" sz="3000" dirty="0" smtClean="0">
                <a:solidFill>
                  <a:srgbClr val="FF0000"/>
                </a:solidFill>
              </a:rPr>
              <a:t>, l’évaluation </a:t>
            </a:r>
            <a:r>
              <a:rPr lang="fr-FR" sz="3000" dirty="0">
                <a:solidFill>
                  <a:srgbClr val="FF0000"/>
                </a:solidFill>
              </a:rPr>
              <a:t>de l’étudiant</a:t>
            </a:r>
            <a:r>
              <a:rPr lang="fr-FR" dirty="0"/>
              <a:t>, </a:t>
            </a:r>
            <a:r>
              <a:rPr lang="is-IS" dirty="0" smtClean="0"/>
              <a:t>…</a:t>
            </a:r>
            <a:r>
              <a:rPr lang="fr-FR" dirty="0" smtClean="0"/>
              <a:t> </a:t>
            </a:r>
            <a:r>
              <a:rPr lang="fr-FR" dirty="0"/>
              <a:t>sont construits pour répondre aux besoins individuels et sociétaux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72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0638"/>
            <a:ext cx="8229600" cy="5525525"/>
          </a:xfrm>
        </p:spPr>
        <p:txBody>
          <a:bodyPr>
            <a:normAutofit fontScale="92500"/>
          </a:bodyPr>
          <a:lstStyle/>
          <a:p>
            <a:r>
              <a:rPr lang="fr-FR" dirty="0"/>
              <a:t>4.3 - Les opportunités et les équipements pour l’apprentissage sont largement disponibles pour aider les apprenants dans l’acquisition des habiletés </a:t>
            </a:r>
            <a:r>
              <a:rPr lang="fr-FR" dirty="0" smtClean="0"/>
              <a:t>et des </a:t>
            </a:r>
            <a:r>
              <a:rPr lang="fr-FR" dirty="0"/>
              <a:t>compétences </a:t>
            </a:r>
            <a:r>
              <a:rPr lang="fr-FR" dirty="0" smtClean="0"/>
              <a:t>pour </a:t>
            </a:r>
            <a:r>
              <a:rPr lang="fr-FR" dirty="0"/>
              <a:t>la </a:t>
            </a:r>
            <a:r>
              <a:rPr lang="fr-FR" dirty="0" smtClean="0"/>
              <a:t>résolution de </a:t>
            </a:r>
            <a:r>
              <a:rPr lang="fr-FR" dirty="0"/>
              <a:t>problèmes </a:t>
            </a:r>
            <a:r>
              <a:rPr lang="fr-FR" dirty="0" smtClean="0"/>
              <a:t>sociétaux.</a:t>
            </a:r>
            <a:endParaRPr lang="fr-FR" dirty="0"/>
          </a:p>
          <a:p>
            <a:endParaRPr lang="fr-FR" dirty="0"/>
          </a:p>
          <a:p>
            <a:r>
              <a:rPr lang="fr-FR" dirty="0"/>
              <a:t>4.4 </a:t>
            </a:r>
            <a:r>
              <a:rPr lang="en-US" dirty="0" smtClean="0"/>
              <a:t>–</a:t>
            </a:r>
            <a:r>
              <a:rPr lang="fr-FR" dirty="0" smtClean="0"/>
              <a:t> Offrir aux étudiants pendant leur formation des expériences </a:t>
            </a:r>
            <a:r>
              <a:rPr lang="fr-FR" dirty="0"/>
              <a:t>d’apprentissage </a:t>
            </a:r>
            <a:r>
              <a:rPr lang="fr-FR" dirty="0" smtClean="0"/>
              <a:t>théorique </a:t>
            </a:r>
            <a:r>
              <a:rPr lang="fr-FR" dirty="0"/>
              <a:t>et </a:t>
            </a:r>
            <a:r>
              <a:rPr lang="fr-FR" dirty="0" smtClean="0"/>
              <a:t> </a:t>
            </a:r>
            <a:r>
              <a:rPr lang="fr-FR" dirty="0" smtClean="0"/>
              <a:t>pratique </a:t>
            </a:r>
            <a:r>
              <a:rPr lang="fr-FR" dirty="0" smtClean="0"/>
              <a:t>dans </a:t>
            </a:r>
            <a:r>
              <a:rPr lang="fr-FR" dirty="0"/>
              <a:t>la communauté, </a:t>
            </a:r>
            <a:r>
              <a:rPr lang="fr-FR" dirty="0" smtClean="0"/>
              <a:t>pour </a:t>
            </a:r>
            <a:r>
              <a:rPr lang="fr-FR" dirty="0"/>
              <a:t>comprendre et agir sur les déterminants de santé et acquérir des habiletés cliniques </a:t>
            </a:r>
            <a:r>
              <a:rPr lang="fr-FR" dirty="0" smtClean="0"/>
              <a:t>appropriées </a:t>
            </a:r>
            <a:r>
              <a:rPr lang="fr-FR" b="1" dirty="0" smtClean="0">
                <a:solidFill>
                  <a:srgbClr val="FF0000"/>
                </a:solidFill>
              </a:rPr>
              <a:t>(TFC, TFE)</a:t>
            </a:r>
            <a:r>
              <a:rPr lang="fr-F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94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Pratique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des pairs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des mannequins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mage 23" descr="C:\Users\Public\Pictures\DSC025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" y="1600200"/>
            <a:ext cx="4393105" cy="3565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14345" descr="C:\Users\Public\Pictures\DSC0251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219" y="3106157"/>
            <a:ext cx="4509781" cy="3751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4799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3606"/>
            <a:ext cx="8229600" cy="5422558"/>
          </a:xfrm>
        </p:spPr>
        <p:txBody>
          <a:bodyPr>
            <a:normAutofit/>
          </a:bodyPr>
          <a:lstStyle/>
          <a:p>
            <a:r>
              <a:rPr lang="fr-FR" dirty="0" smtClean="0"/>
              <a:t>4.5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évaluent </a:t>
            </a:r>
            <a:r>
              <a:rPr lang="fr-FR" dirty="0"/>
              <a:t>régulièrement la performance des étudiants </a:t>
            </a:r>
            <a:r>
              <a:rPr lang="fr-FR" dirty="0" smtClean="0"/>
              <a:t>dans l’acquisition </a:t>
            </a:r>
            <a:r>
              <a:rPr lang="fr-FR" dirty="0"/>
              <a:t>de l’ensemble des </a:t>
            </a:r>
            <a:r>
              <a:rPr lang="fr-FR" dirty="0" smtClean="0"/>
              <a:t>compétences </a:t>
            </a:r>
            <a:r>
              <a:rPr lang="fr-FR" b="1" dirty="0" smtClean="0">
                <a:solidFill>
                  <a:srgbClr val="FF0000"/>
                </a:solidFill>
              </a:rPr>
              <a:t>(+ stages)</a:t>
            </a:r>
            <a:endParaRPr lang="fr-FR" b="1" dirty="0" smtClean="0">
              <a:solidFill>
                <a:srgbClr val="FF0000"/>
              </a:solidFill>
            </a:endParaRPr>
          </a:p>
          <a:p>
            <a:endParaRPr lang="fr-FR" dirty="0"/>
          </a:p>
          <a:p>
            <a:r>
              <a:rPr lang="fr-FR" dirty="0" smtClean="0"/>
              <a:t>4.6 </a:t>
            </a:r>
            <a:r>
              <a:rPr lang="fr-FR" dirty="0"/>
              <a:t>- Les méthodes et stratégies éducatives sont périodiquement révisées et actualisées </a:t>
            </a:r>
            <a:r>
              <a:rPr lang="fr-FR" dirty="0" smtClean="0"/>
              <a:t>en accord </a:t>
            </a:r>
            <a:r>
              <a:rPr lang="fr-FR" dirty="0"/>
              <a:t>avec les bonnes pratiques en matière d’éducation médicale, l’évaluation de </a:t>
            </a:r>
            <a:r>
              <a:rPr lang="fr-FR" dirty="0" smtClean="0"/>
              <a:t>la performance </a:t>
            </a:r>
            <a:r>
              <a:rPr lang="fr-FR" dirty="0"/>
              <a:t>des étudiants, les </a:t>
            </a:r>
            <a:r>
              <a:rPr lang="fr-FR" dirty="0" smtClean="0"/>
              <a:t>feedback des utilisateurs.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32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AXE 5. INSTALLATION D’UNE GOUVERNANCE REACTIVE ET RESPONSABLE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458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5.1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démontrent </a:t>
            </a:r>
            <a:r>
              <a:rPr lang="fr-FR" dirty="0"/>
              <a:t>une gouvernance et un leadership responsables </a:t>
            </a:r>
            <a:r>
              <a:rPr lang="fr-FR" dirty="0" smtClean="0"/>
              <a:t>en </a:t>
            </a:r>
            <a:r>
              <a:rPr lang="fr-FR" dirty="0"/>
              <a:t>intégrant les principes de responsabilité </a:t>
            </a:r>
            <a:r>
              <a:rPr lang="fr-FR" dirty="0" smtClean="0"/>
              <a:t>sociale dans </a:t>
            </a:r>
            <a:r>
              <a:rPr lang="fr-FR" dirty="0"/>
              <a:t>les programmes d’enseignement, de recherche et de prestation de services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5.2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engagent </a:t>
            </a:r>
            <a:r>
              <a:rPr lang="fr-FR" dirty="0"/>
              <a:t>l'ensemble du </a:t>
            </a:r>
            <a:r>
              <a:rPr lang="fr-FR" dirty="0" smtClean="0"/>
              <a:t>corps académique </a:t>
            </a:r>
            <a:r>
              <a:rPr lang="fr-FR" dirty="0"/>
              <a:t>et les étudiants </a:t>
            </a:r>
            <a:r>
              <a:rPr lang="fr-FR" dirty="0" smtClean="0"/>
              <a:t>pour répondre </a:t>
            </a:r>
            <a:r>
              <a:rPr lang="fr-FR" dirty="0"/>
              <a:t>aux besoins et aux défis de santé dans la société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774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2122"/>
            <a:ext cx="8229600" cy="547404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5.3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développent </a:t>
            </a:r>
            <a:r>
              <a:rPr lang="fr-FR" dirty="0"/>
              <a:t>des partenariats durables avec </a:t>
            </a:r>
            <a:r>
              <a:rPr lang="fr-FR" dirty="0" smtClean="0"/>
              <a:t>d'autres intervenants</a:t>
            </a:r>
            <a:r>
              <a:rPr lang="fr-FR" dirty="0"/>
              <a:t>, </a:t>
            </a:r>
            <a:r>
              <a:rPr lang="fr-FR" dirty="0" err="1" smtClean="0"/>
              <a:t>tq</a:t>
            </a:r>
            <a:r>
              <a:rPr lang="fr-FR" dirty="0" smtClean="0"/>
              <a:t> </a:t>
            </a:r>
            <a:r>
              <a:rPr lang="fr-FR" dirty="0"/>
              <a:t>les écoles </a:t>
            </a:r>
            <a:r>
              <a:rPr lang="fr-FR" dirty="0" smtClean="0"/>
              <a:t>des PS, </a:t>
            </a:r>
            <a:r>
              <a:rPr lang="fr-FR" dirty="0"/>
              <a:t>pour optimiser </a:t>
            </a:r>
            <a:r>
              <a:rPr lang="fr-FR" dirty="0" smtClean="0"/>
              <a:t>les performances </a:t>
            </a:r>
            <a:r>
              <a:rPr lang="fr-FR" dirty="0"/>
              <a:t>des uns et des </a:t>
            </a:r>
            <a:r>
              <a:rPr lang="fr-FR" dirty="0" smtClean="0"/>
              <a:t>autres et garantir </a:t>
            </a:r>
            <a:r>
              <a:rPr lang="fr-FR" dirty="0"/>
              <a:t>leur bon déploiement et un meilleur impact sur la </a:t>
            </a:r>
            <a:r>
              <a:rPr lang="fr-FR" dirty="0" smtClean="0"/>
              <a:t>santé </a:t>
            </a:r>
            <a:r>
              <a:rPr lang="fr-FR" b="1" dirty="0" smtClean="0">
                <a:solidFill>
                  <a:srgbClr val="FF0000"/>
                </a:solidFill>
              </a:rPr>
              <a:t>(spécialisation)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5.4 </a:t>
            </a:r>
            <a:r>
              <a:rPr lang="fr-FR" dirty="0"/>
              <a:t>- </a:t>
            </a:r>
            <a:r>
              <a:rPr lang="fr-FR" dirty="0" smtClean="0"/>
              <a:t>Les EM s’assurent </a:t>
            </a:r>
            <a:r>
              <a:rPr lang="fr-FR" dirty="0"/>
              <a:t>que les ressources existantes sont </a:t>
            </a:r>
            <a:r>
              <a:rPr lang="fr-FR" dirty="0" smtClean="0"/>
              <a:t>justement distribuées </a:t>
            </a:r>
            <a:r>
              <a:rPr lang="fr-FR" dirty="0"/>
              <a:t>et gérées de manière efficiente, et que de nouvelles ressources sont </a:t>
            </a:r>
            <a:r>
              <a:rPr lang="fr-FR" dirty="0" smtClean="0"/>
              <a:t>recherchées pour </a:t>
            </a:r>
            <a:r>
              <a:rPr lang="fr-FR" dirty="0"/>
              <a:t>lui permettre de fonctionner en tant qu'institution socialement responsable.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3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Etat</a:t>
            </a:r>
            <a:r>
              <a:rPr lang="en-US" dirty="0" smtClean="0"/>
              <a:t> de santé de la population </a:t>
            </a:r>
            <a:r>
              <a:rPr lang="en-US" dirty="0" err="1" smtClean="0"/>
              <a:t>congolaise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Responsabilité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des EM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76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401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de-DE" sz="3600" dirty="0"/>
              <a:t>AXE 6. REDEFINITION DE NORMES POUR L’EDUCATION, LA RECHERCHE ET </a:t>
            </a:r>
            <a:r>
              <a:rPr lang="de-DE" sz="3600" dirty="0" smtClean="0"/>
              <a:t>LA </a:t>
            </a:r>
            <a:r>
              <a:rPr lang="en-US" sz="3600" dirty="0" smtClean="0"/>
              <a:t>PRESTATION </a:t>
            </a:r>
            <a:r>
              <a:rPr lang="en-US" sz="3600" dirty="0"/>
              <a:t>DE SERVICES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58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6.1 </a:t>
            </a:r>
            <a:r>
              <a:rPr lang="fr-FR" dirty="0"/>
              <a:t>- L'excellence académique </a:t>
            </a:r>
            <a:r>
              <a:rPr lang="fr-FR" dirty="0" smtClean="0"/>
              <a:t>= capacité </a:t>
            </a:r>
            <a:r>
              <a:rPr lang="fr-FR" dirty="0"/>
              <a:t>d'offrir des </a:t>
            </a:r>
            <a:r>
              <a:rPr lang="fr-FR" dirty="0" smtClean="0"/>
              <a:t>programmes d’éducation</a:t>
            </a:r>
            <a:r>
              <a:rPr lang="fr-FR" dirty="0"/>
              <a:t>, de recherche et de prestation de services susceptibles </a:t>
            </a:r>
            <a:r>
              <a:rPr lang="fr-FR" dirty="0" smtClean="0"/>
              <a:t>de répondre </a:t>
            </a:r>
            <a:r>
              <a:rPr lang="fr-FR" dirty="0"/>
              <a:t>au </a:t>
            </a:r>
            <a:r>
              <a:rPr lang="fr-FR" dirty="0" smtClean="0"/>
              <a:t>mieux aux </a:t>
            </a:r>
            <a:r>
              <a:rPr lang="fr-FR" dirty="0"/>
              <a:t>défis et besoins en santé de la société et avoir ainsi un plus grand impact sur la </a:t>
            </a:r>
            <a:r>
              <a:rPr lang="fr-FR" dirty="0" smtClean="0"/>
              <a:t>santé. </a:t>
            </a:r>
          </a:p>
          <a:p>
            <a:endParaRPr lang="fr-FR" dirty="0"/>
          </a:p>
          <a:p>
            <a:r>
              <a:rPr lang="fr-FR" dirty="0"/>
              <a:t>6.2 - Les normes </a:t>
            </a:r>
            <a:r>
              <a:rPr lang="fr-FR" dirty="0" smtClean="0"/>
              <a:t>dans </a:t>
            </a:r>
            <a:r>
              <a:rPr lang="fr-FR" dirty="0"/>
              <a:t>l’éducation médicale sont </a:t>
            </a:r>
            <a:r>
              <a:rPr lang="fr-FR" dirty="0" smtClean="0"/>
              <a:t>régulièrement mises à jour</a:t>
            </a:r>
            <a:r>
              <a:rPr lang="is-IS" dirty="0" smtClean="0"/>
              <a:t>…</a:t>
            </a:r>
            <a:r>
              <a:rPr lang="fr-FR" dirty="0" smtClean="0"/>
              <a:t> les enseignants et apprenants, </a:t>
            </a:r>
            <a:r>
              <a:rPr lang="fr-FR" dirty="0"/>
              <a:t>les processus, les </a:t>
            </a:r>
            <a:r>
              <a:rPr lang="fr-FR" dirty="0" smtClean="0"/>
              <a:t>compétences des PS formés </a:t>
            </a:r>
            <a:r>
              <a:rPr lang="fr-FR" dirty="0" smtClean="0"/>
              <a:t>et </a:t>
            </a:r>
            <a:r>
              <a:rPr lang="fr-FR" dirty="0"/>
              <a:t>l'impact sur la santé.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267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de-DE" sz="3600" dirty="0"/>
              <a:t>AXE 7. AMELIORATION CONTINUE DE LA QUALITE EN EDUCATION, RECHERCHE ET</a:t>
            </a:r>
            <a:br>
              <a:rPr lang="de-DE" sz="3600" dirty="0"/>
            </a:br>
            <a:r>
              <a:rPr lang="en-US" sz="3600" dirty="0"/>
              <a:t>PRESTATION DE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610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7.1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s’engagent </a:t>
            </a:r>
            <a:r>
              <a:rPr lang="fr-FR" dirty="0"/>
              <a:t>dans un processus </a:t>
            </a:r>
            <a:r>
              <a:rPr lang="fr-FR" dirty="0" smtClean="0"/>
              <a:t>continu d’amélioration </a:t>
            </a:r>
            <a:r>
              <a:rPr lang="fr-FR" dirty="0"/>
              <a:t>et de </a:t>
            </a:r>
            <a:r>
              <a:rPr lang="fr-FR" dirty="0" smtClean="0"/>
              <a:t>révision périodique </a:t>
            </a:r>
            <a:r>
              <a:rPr lang="fr-FR" dirty="0"/>
              <a:t>de la qualité, guidé par des normes définies en éducation, en recherche et </a:t>
            </a:r>
            <a:r>
              <a:rPr lang="fr-FR" dirty="0" smtClean="0"/>
              <a:t>en prestation </a:t>
            </a:r>
            <a:r>
              <a:rPr lang="fr-FR" dirty="0"/>
              <a:t>de services.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7.2 </a:t>
            </a:r>
            <a:r>
              <a:rPr lang="en-US" dirty="0" smtClean="0"/>
              <a:t>–</a:t>
            </a:r>
            <a:r>
              <a:rPr lang="fr-FR" dirty="0" smtClean="0"/>
              <a:t> Les </a:t>
            </a:r>
            <a:r>
              <a:rPr lang="fr-FR" dirty="0"/>
              <a:t>E</a:t>
            </a:r>
            <a:r>
              <a:rPr lang="fr-FR" dirty="0" smtClean="0"/>
              <a:t>M </a:t>
            </a:r>
            <a:r>
              <a:rPr lang="fr-FR" dirty="0" smtClean="0"/>
              <a:t>s’auto-</a:t>
            </a:r>
            <a:r>
              <a:rPr lang="fr-FR" dirty="0" smtClean="0"/>
              <a:t>évaluent </a:t>
            </a:r>
            <a:r>
              <a:rPr lang="fr-FR" dirty="0" smtClean="0"/>
              <a:t>et </a:t>
            </a:r>
            <a:r>
              <a:rPr lang="fr-FR" dirty="0" smtClean="0"/>
              <a:t>requièrent </a:t>
            </a:r>
            <a:r>
              <a:rPr lang="fr-FR" dirty="0" smtClean="0"/>
              <a:t>l’avis des principaux </a:t>
            </a:r>
            <a:r>
              <a:rPr lang="fr-FR" dirty="0"/>
              <a:t>acteurs </a:t>
            </a:r>
            <a:r>
              <a:rPr lang="fr-FR" dirty="0" smtClean="0"/>
              <a:t>de santé</a:t>
            </a:r>
            <a:r>
              <a:rPr lang="fr-FR" dirty="0"/>
              <a:t>, en vue de satisfaire les besoins et défis actuels et futurs en santé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619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/>
              <a:t>AXE 8. INSTITUTIONALISATION DE MECANISMES D’ACCRÉDITATION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8.1 </a:t>
            </a:r>
            <a:r>
              <a:rPr lang="fr-FR" dirty="0"/>
              <a:t>- L’accréditation effectuée à intervalles réguliers par un organisme </a:t>
            </a:r>
            <a:r>
              <a:rPr lang="fr-FR" dirty="0" smtClean="0"/>
              <a:t>reconnu conduit à </a:t>
            </a:r>
            <a:r>
              <a:rPr lang="fr-FR" dirty="0"/>
              <a:t>des améliorations </a:t>
            </a:r>
            <a:r>
              <a:rPr lang="fr-FR" dirty="0" smtClean="0"/>
              <a:t>notables </a:t>
            </a:r>
            <a:r>
              <a:rPr lang="fr-FR" dirty="0"/>
              <a:t>de la </a:t>
            </a:r>
            <a:r>
              <a:rPr lang="fr-FR" dirty="0" smtClean="0"/>
              <a:t>qualité de la formation.</a:t>
            </a:r>
          </a:p>
          <a:p>
            <a:endParaRPr lang="fr-FR" dirty="0"/>
          </a:p>
          <a:p>
            <a:r>
              <a:rPr lang="fr-FR" dirty="0"/>
              <a:t>8.2 </a:t>
            </a:r>
            <a:r>
              <a:rPr lang="fr-FR" dirty="0" smtClean="0"/>
              <a:t>L’évaluation </a:t>
            </a:r>
            <a:r>
              <a:rPr lang="fr-FR" dirty="0"/>
              <a:t>interne est confirmée par une évaluation externe conduite par des pairs.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07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de-DE" sz="3600" dirty="0"/>
              <a:t>AXE 9. ADHESION AUX PRINCIPES UNIVERSELS ET ADAPTATION AU </a:t>
            </a:r>
            <a:r>
              <a:rPr lang="de-DE" sz="3600" dirty="0" smtClean="0"/>
              <a:t>CONTEXTE </a:t>
            </a:r>
            <a:r>
              <a:rPr lang="es-ES_tradnl" sz="3600" dirty="0" smtClean="0"/>
              <a:t>LOCAL</a:t>
            </a:r>
            <a:r>
              <a:rPr lang="es-ES_tradnl" dirty="0"/>
              <a:t/>
            </a:r>
            <a:br>
              <a:rPr lang="es-ES_tradn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9.1 </a:t>
            </a:r>
            <a:r>
              <a:rPr lang="fr-FR" dirty="0"/>
              <a:t>- Les principes de responsabilité sociale sont universels </a:t>
            </a:r>
            <a:r>
              <a:rPr lang="fr-FR" dirty="0" smtClean="0"/>
              <a:t>: qualité, équité, pertinence, innovation et utilisation appropriée des ressources.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9.2 </a:t>
            </a:r>
            <a:r>
              <a:rPr lang="fr-FR" dirty="0"/>
              <a:t>- </a:t>
            </a:r>
            <a:r>
              <a:rPr lang="fr-FR" dirty="0" smtClean="0"/>
              <a:t>Conscientes </a:t>
            </a:r>
            <a:r>
              <a:rPr lang="fr-FR" dirty="0"/>
              <a:t>des phénomènes de </a:t>
            </a:r>
            <a:r>
              <a:rPr lang="fr-FR" dirty="0" smtClean="0"/>
              <a:t>mondialisation les </a:t>
            </a:r>
            <a:r>
              <a:rPr lang="fr-FR" dirty="0" smtClean="0"/>
              <a:t>EM doivent </a:t>
            </a:r>
            <a:r>
              <a:rPr lang="fr-FR" dirty="0"/>
              <a:t>introduire des </a:t>
            </a:r>
            <a:r>
              <a:rPr lang="fr-FR" dirty="0" smtClean="0"/>
              <a:t>perspectives internationales </a:t>
            </a:r>
            <a:r>
              <a:rPr lang="fr-FR" dirty="0"/>
              <a:t>dans la conception, l'organisation et la mise en </a:t>
            </a:r>
            <a:r>
              <a:rPr lang="fr-FR" dirty="0" err="1"/>
              <a:t>oeuvre</a:t>
            </a:r>
            <a:r>
              <a:rPr lang="fr-FR" dirty="0"/>
              <a:t> de </a:t>
            </a:r>
            <a:r>
              <a:rPr lang="fr-FR" dirty="0" smtClean="0"/>
              <a:t>leurs enseignements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0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_tradnl" sz="3600" dirty="0"/>
              <a:t>AXE 10. PRISE EN COMPTE DU ROLE DE </a:t>
            </a:r>
            <a:r>
              <a:rPr lang="es-ES_tradnl" sz="3600" dirty="0" smtClean="0"/>
              <a:t>LA SOCIÉTÉ</a:t>
            </a:r>
            <a:r>
              <a:rPr lang="es-ES_tradnl" dirty="0"/>
              <a:t/>
            </a:r>
            <a:br>
              <a:rPr lang="es-ES_tradn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10.1 Inclure les </a:t>
            </a:r>
            <a:r>
              <a:rPr lang="fr-FR" dirty="0"/>
              <a:t>principaux </a:t>
            </a:r>
            <a:r>
              <a:rPr lang="fr-FR" dirty="0" smtClean="0"/>
              <a:t>acteurs </a:t>
            </a:r>
            <a:r>
              <a:rPr lang="fr-FR" dirty="0"/>
              <a:t>(décideurs politiques, gestionnaires d’organisations de santé, les PS et la société civile</a:t>
            </a:r>
            <a:r>
              <a:rPr lang="fr-FR" dirty="0" smtClean="0"/>
              <a:t>) dans </a:t>
            </a:r>
            <a:r>
              <a:rPr lang="fr-FR" dirty="0"/>
              <a:t>les équipes d’évaluation interne et </a:t>
            </a:r>
            <a:r>
              <a:rPr lang="fr-FR" dirty="0" smtClean="0"/>
              <a:t>externe et l'accréditation</a:t>
            </a:r>
            <a:r>
              <a:rPr lang="fr-FR" dirty="0"/>
              <a:t>, car la responsabilité sociale </a:t>
            </a:r>
            <a:r>
              <a:rPr lang="fr-FR" dirty="0" smtClean="0"/>
              <a:t>les concerne aussi</a:t>
            </a:r>
            <a:endParaRPr lang="fr-FR" dirty="0"/>
          </a:p>
          <a:p>
            <a:endParaRPr lang="fr-FR" dirty="0"/>
          </a:p>
          <a:p>
            <a:r>
              <a:rPr lang="fr-FR" dirty="0"/>
              <a:t>10.2 - </a:t>
            </a:r>
            <a:r>
              <a:rPr lang="fr-FR" dirty="0"/>
              <a:t>Les communautés, où la faculté de médecine est implantée sont régulièrement consultées pour obtenir leur avis sur le niveau de responsabilité sociale de </a:t>
            </a:r>
            <a:r>
              <a:rPr lang="fr-FR" dirty="0" smtClean="0"/>
              <a:t>l’EM locale.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120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3606"/>
            <a:ext cx="8229600" cy="5422558"/>
          </a:xfrm>
        </p:spPr>
        <p:txBody>
          <a:bodyPr/>
          <a:lstStyle/>
          <a:p>
            <a:r>
              <a:rPr lang="fr-FR" dirty="0"/>
              <a:t>10.3 </a:t>
            </a:r>
            <a:r>
              <a:rPr lang="fr-FR" dirty="0"/>
              <a:t>-Pour intégrer les principes de responsabilité sociale dans les EM, il est important qu’elles </a:t>
            </a:r>
            <a:r>
              <a:rPr lang="fr-FR" b="1" dirty="0"/>
              <a:t>préservent leur autonomie institutionnelle vis à vis des différents acteurs et de la société civile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résultats et les observations de l'accréditation de la faculté sont rendus publics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27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Aujourd’hui, l</a:t>
            </a:r>
            <a:r>
              <a:rPr lang="fr-FR" dirty="0" smtClean="0"/>
              <a:t>es EM </a:t>
            </a:r>
            <a:r>
              <a:rPr lang="fr-FR" dirty="0" smtClean="0"/>
              <a:t>doivent être capables </a:t>
            </a:r>
            <a:r>
              <a:rPr lang="fr-FR" dirty="0"/>
              <a:t>d'offrir des programmes </a:t>
            </a:r>
            <a:r>
              <a:rPr lang="fr-FR" b="1" dirty="0"/>
              <a:t>d’éducation, de recherche et de prestation de services </a:t>
            </a:r>
            <a:r>
              <a:rPr lang="fr-FR" dirty="0"/>
              <a:t>susceptibles de </a:t>
            </a:r>
            <a:r>
              <a:rPr lang="fr-FR" b="1" dirty="0"/>
              <a:t>répondre</a:t>
            </a:r>
            <a:r>
              <a:rPr lang="fr-FR" dirty="0"/>
              <a:t> au mieux aux défis et </a:t>
            </a:r>
            <a:r>
              <a:rPr lang="fr-FR" b="1" dirty="0"/>
              <a:t>besoins </a:t>
            </a:r>
            <a:r>
              <a:rPr lang="fr-FR" b="1" dirty="0" smtClean="0"/>
              <a:t>actuels et futurs en </a:t>
            </a:r>
            <a:r>
              <a:rPr lang="fr-FR" b="1" dirty="0"/>
              <a:t>santé </a:t>
            </a:r>
            <a:r>
              <a:rPr lang="fr-FR" dirty="0"/>
              <a:t>de la </a:t>
            </a:r>
            <a:r>
              <a:rPr lang="fr-FR" b="1" dirty="0"/>
              <a:t>société</a:t>
            </a:r>
            <a:r>
              <a:rPr lang="fr-FR" dirty="0"/>
              <a:t> et </a:t>
            </a:r>
            <a:r>
              <a:rPr lang="fr-FR" dirty="0" smtClean="0"/>
              <a:t>pour avoir un </a:t>
            </a:r>
            <a:r>
              <a:rPr lang="fr-FR" dirty="0"/>
              <a:t>plus grand impact sur la </a:t>
            </a:r>
            <a:r>
              <a:rPr lang="fr-FR" b="1" dirty="0" smtClean="0"/>
              <a:t>santé de la population</a:t>
            </a:r>
            <a:r>
              <a:rPr lang="fr-FR" dirty="0" smtClean="0"/>
              <a:t>.</a:t>
            </a:r>
          </a:p>
          <a:p>
            <a:r>
              <a:rPr lang="en-US" dirty="0" err="1" smtClean="0"/>
              <a:t>Nécessité</a:t>
            </a:r>
            <a:r>
              <a:rPr lang="en-US" dirty="0" smtClean="0"/>
              <a:t> </a:t>
            </a:r>
            <a:r>
              <a:rPr lang="en-US" dirty="0" err="1" smtClean="0"/>
              <a:t>d’u</a:t>
            </a:r>
            <a:r>
              <a:rPr lang="fr-FR" dirty="0" smtClean="0"/>
              <a:t>n engagement de tout les acteurs pour y parvenir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4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ETAT DE SANTE DE LA POPULATION CONGOLAISE (EDS 2013-2014)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>
                <a:sym typeface="Wingdings"/>
              </a:rPr>
              <a:t>Tx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de </a:t>
            </a:r>
            <a:r>
              <a:rPr lang="en-US" dirty="0" err="1" smtClean="0">
                <a:sym typeface="Wingdings"/>
              </a:rPr>
              <a:t>mortalité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infanto-juv</a:t>
            </a:r>
            <a:r>
              <a:rPr lang="en-US" dirty="0" smtClean="0">
                <a:sym typeface="Wingdings"/>
              </a:rPr>
              <a:t>: 104/1000NV</a:t>
            </a:r>
          </a:p>
          <a:p>
            <a:r>
              <a:rPr lang="en-US" dirty="0" smtClean="0">
                <a:sym typeface="Wingdings"/>
              </a:rPr>
              <a:t>vaccination (12-23 </a:t>
            </a:r>
            <a:r>
              <a:rPr lang="en-US" dirty="0" err="1" smtClean="0">
                <a:sym typeface="Wingdings"/>
              </a:rPr>
              <a:t>mois</a:t>
            </a:r>
            <a:r>
              <a:rPr lang="en-US" dirty="0" smtClean="0">
                <a:sym typeface="Wingdings"/>
              </a:rPr>
              <a:t>) : 45%</a:t>
            </a:r>
          </a:p>
          <a:p>
            <a:r>
              <a:rPr lang="en-US" dirty="0" smtClean="0">
                <a:sym typeface="Wingdings"/>
              </a:rPr>
              <a:t>IRA: 7%  42 % </a:t>
            </a:r>
            <a:r>
              <a:rPr lang="en-US" dirty="0" err="1" smtClean="0">
                <a:sym typeface="Wingdings"/>
              </a:rPr>
              <a:t>soignés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FOSA</a:t>
            </a:r>
          </a:p>
          <a:p>
            <a:r>
              <a:rPr lang="en-US" dirty="0" err="1" smtClean="0">
                <a:sym typeface="Wingdings"/>
              </a:rPr>
              <a:t>Diarrhéé</a:t>
            </a:r>
            <a:r>
              <a:rPr lang="en-US" dirty="0" smtClean="0">
                <a:sym typeface="Wingdings"/>
              </a:rPr>
              <a:t>: 17%  42% SRO</a:t>
            </a:r>
          </a:p>
          <a:p>
            <a:r>
              <a:rPr lang="en-US" dirty="0" smtClean="0"/>
              <a:t>Retard de </a:t>
            </a:r>
            <a:r>
              <a:rPr lang="en-US" dirty="0" err="1" smtClean="0"/>
              <a:t>croissance</a:t>
            </a:r>
            <a:r>
              <a:rPr lang="en-US" dirty="0" smtClean="0"/>
              <a:t> : 43%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2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0766"/>
            <a:ext cx="8229600" cy="540539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Tx</a:t>
            </a:r>
            <a:r>
              <a:rPr lang="en-US" dirty="0"/>
              <a:t> de </a:t>
            </a:r>
            <a:r>
              <a:rPr lang="en-US" dirty="0" err="1"/>
              <a:t>fécondité</a:t>
            </a:r>
            <a:r>
              <a:rPr lang="en-US" dirty="0"/>
              <a:t> 6,6 </a:t>
            </a:r>
            <a:r>
              <a:rPr lang="en-US" dirty="0">
                <a:sym typeface="Wingdings"/>
              </a:rPr>
              <a:t> 8% </a:t>
            </a:r>
            <a:r>
              <a:rPr lang="en-US" dirty="0" err="1">
                <a:sym typeface="Wingdings"/>
              </a:rPr>
              <a:t>méthode</a:t>
            </a:r>
            <a:r>
              <a:rPr lang="en-US" dirty="0">
                <a:sym typeface="Wingdings"/>
              </a:rPr>
              <a:t> de contraception </a:t>
            </a:r>
            <a:r>
              <a:rPr lang="en-US" dirty="0" err="1">
                <a:sym typeface="Wingdings"/>
              </a:rPr>
              <a:t>moderne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CPN </a:t>
            </a:r>
            <a:r>
              <a:rPr lang="en-US" dirty="0">
                <a:sym typeface="Wingdings"/>
              </a:rPr>
              <a:t>1x: 88% </a:t>
            </a:r>
          </a:p>
          <a:p>
            <a:r>
              <a:rPr lang="en-US" dirty="0">
                <a:sym typeface="Wingdings"/>
              </a:rPr>
              <a:t>Accouchement </a:t>
            </a:r>
            <a:r>
              <a:rPr lang="en-US" dirty="0" err="1">
                <a:sym typeface="Wingdings"/>
              </a:rPr>
              <a:t>assisté</a:t>
            </a:r>
            <a:r>
              <a:rPr lang="en-US" dirty="0">
                <a:sym typeface="Wingdings"/>
              </a:rPr>
              <a:t>: 80 %</a:t>
            </a:r>
          </a:p>
          <a:p>
            <a:r>
              <a:rPr lang="en-US" dirty="0" err="1" smtClean="0"/>
              <a:t>Anémie</a:t>
            </a:r>
            <a:r>
              <a:rPr lang="en-US" dirty="0" smtClean="0"/>
              <a:t> 38 %</a:t>
            </a:r>
          </a:p>
          <a:p>
            <a:r>
              <a:rPr lang="en-US" dirty="0" smtClean="0"/>
              <a:t>Surcharge </a:t>
            </a:r>
            <a:r>
              <a:rPr lang="en-US" dirty="0" err="1" smtClean="0"/>
              <a:t>pondérale</a:t>
            </a:r>
            <a:r>
              <a:rPr lang="en-US" dirty="0" smtClean="0"/>
              <a:t>: 16 %</a:t>
            </a:r>
          </a:p>
          <a:p>
            <a:r>
              <a:rPr lang="en-US" dirty="0" smtClean="0"/>
              <a:t>VIH: pas de </a:t>
            </a:r>
            <a:r>
              <a:rPr lang="en-US" dirty="0" err="1" smtClean="0"/>
              <a:t>dépistage</a:t>
            </a:r>
            <a:r>
              <a:rPr lang="en-US" dirty="0" smtClean="0"/>
              <a:t> (78% femme et 84% </a:t>
            </a:r>
            <a:r>
              <a:rPr lang="en-US" dirty="0" err="1" smtClean="0"/>
              <a:t>homme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Autres</a:t>
            </a:r>
            <a:r>
              <a:rPr lang="en-US" dirty="0" smtClean="0"/>
              <a:t>: TB, </a:t>
            </a:r>
            <a:r>
              <a:rPr lang="en-US" dirty="0" err="1" smtClean="0"/>
              <a:t>Palu</a:t>
            </a:r>
            <a:r>
              <a:rPr lang="en-US" dirty="0" smtClean="0"/>
              <a:t>, Malnutrition, </a:t>
            </a:r>
            <a:r>
              <a:rPr lang="en-US" dirty="0" err="1" smtClean="0"/>
              <a:t>épidémies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Distribution </a:t>
            </a:r>
            <a:r>
              <a:rPr lang="en-US" dirty="0" err="1" smtClean="0"/>
              <a:t>géographique</a:t>
            </a:r>
            <a:r>
              <a:rPr lang="en-US" dirty="0" smtClean="0"/>
              <a:t> </a:t>
            </a:r>
            <a:r>
              <a:rPr lang="en-US" dirty="0" err="1" smtClean="0"/>
              <a:t>inéquitable</a:t>
            </a:r>
            <a:r>
              <a:rPr lang="en-US" dirty="0" smtClean="0"/>
              <a:t> des </a:t>
            </a:r>
            <a:r>
              <a:rPr lang="en-US" dirty="0" smtClean="0"/>
              <a:t>RHS </a:t>
            </a:r>
            <a:r>
              <a:rPr lang="en-US" sz="2400" b="1" dirty="0" smtClean="0">
                <a:solidFill>
                  <a:srgbClr val="FF0000"/>
                </a:solidFill>
              </a:rPr>
              <a:t>(PNDS 2016-2020)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6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046"/>
            <a:ext cx="8229600" cy="563111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Défi </a:t>
            </a:r>
            <a:r>
              <a:rPr lang="fr-FR" dirty="0"/>
              <a:t>pour </a:t>
            </a:r>
            <a:r>
              <a:rPr lang="fr-FR" dirty="0" smtClean="0"/>
              <a:t>la formation des médecins = </a:t>
            </a:r>
            <a:r>
              <a:rPr lang="fr-FR" b="1" dirty="0" smtClean="0">
                <a:solidFill>
                  <a:srgbClr val="FF0000"/>
                </a:solidFill>
              </a:rPr>
              <a:t>démontrer sa contribution à l’amélioration </a:t>
            </a:r>
            <a:r>
              <a:rPr lang="fr-FR" b="1" dirty="0">
                <a:solidFill>
                  <a:srgbClr val="FF0000"/>
                </a:solidFill>
              </a:rPr>
              <a:t>de la performance des systèmes de santé et du niveau de santé des </a:t>
            </a:r>
            <a:r>
              <a:rPr lang="fr-FR" b="1" dirty="0" smtClean="0">
                <a:solidFill>
                  <a:srgbClr val="FF0000"/>
                </a:solidFill>
              </a:rPr>
              <a:t>citoyens </a:t>
            </a:r>
            <a:r>
              <a:rPr lang="fr-FR" dirty="0" smtClean="0"/>
              <a:t>et </a:t>
            </a:r>
            <a:r>
              <a:rPr lang="fr-FR" dirty="0"/>
              <a:t>des </a:t>
            </a:r>
            <a:r>
              <a:rPr lang="fr-FR" dirty="0" smtClean="0"/>
              <a:t>populations par:</a:t>
            </a:r>
          </a:p>
          <a:p>
            <a:pPr lvl="1"/>
            <a:r>
              <a:rPr lang="fr-FR" dirty="0" smtClean="0"/>
              <a:t>une </a:t>
            </a:r>
            <a:r>
              <a:rPr lang="fr-FR" b="1" dirty="0"/>
              <a:t>adéquation des programmes </a:t>
            </a:r>
            <a:r>
              <a:rPr lang="fr-FR" dirty="0"/>
              <a:t>de formation </a:t>
            </a:r>
            <a:r>
              <a:rPr lang="fr-FR" dirty="0" smtClean="0"/>
              <a:t>aux problèmes </a:t>
            </a:r>
            <a:r>
              <a:rPr lang="fr-FR" dirty="0"/>
              <a:t>prioritaires de santé </a:t>
            </a:r>
            <a:endParaRPr lang="fr-FR" dirty="0" smtClean="0"/>
          </a:p>
          <a:p>
            <a:pPr lvl="1"/>
            <a:r>
              <a:rPr lang="fr-FR" dirty="0" smtClean="0"/>
              <a:t>un </a:t>
            </a:r>
            <a:r>
              <a:rPr lang="fr-FR" dirty="0"/>
              <a:t>plus grand engagement à </a:t>
            </a:r>
            <a:r>
              <a:rPr lang="fr-FR" b="1" dirty="0"/>
              <a:t>anticiper </a:t>
            </a:r>
            <a:r>
              <a:rPr lang="fr-FR" b="1" dirty="0" smtClean="0"/>
              <a:t>les besoins </a:t>
            </a:r>
            <a:r>
              <a:rPr lang="fr-FR" b="1" dirty="0"/>
              <a:t>en santé et en </a:t>
            </a:r>
            <a:r>
              <a:rPr lang="fr-FR" b="1" dirty="0" smtClean="0"/>
              <a:t>PS </a:t>
            </a:r>
            <a:r>
              <a:rPr lang="fr-FR" dirty="0" smtClean="0"/>
              <a:t>du </a:t>
            </a:r>
            <a:r>
              <a:rPr lang="fr-FR" dirty="0"/>
              <a:t>pays </a:t>
            </a:r>
            <a:endParaRPr lang="fr-FR" dirty="0" smtClean="0"/>
          </a:p>
          <a:p>
            <a:pPr lvl="1"/>
            <a:r>
              <a:rPr lang="en-US" dirty="0" smtClean="0"/>
              <a:t>L</a:t>
            </a:r>
            <a:r>
              <a:rPr lang="fr-FR" dirty="0" smtClean="0"/>
              <a:t>e fait que </a:t>
            </a:r>
            <a:r>
              <a:rPr lang="fr-FR" dirty="0"/>
              <a:t>les </a:t>
            </a:r>
            <a:r>
              <a:rPr lang="fr-FR" b="1" dirty="0" smtClean="0"/>
              <a:t>diplômés pratiquent </a:t>
            </a:r>
            <a:r>
              <a:rPr lang="fr-FR" b="1" dirty="0"/>
              <a:t>là où sont les plus grands besoins</a:t>
            </a:r>
            <a:r>
              <a:rPr lang="fr-FR" dirty="0"/>
              <a:t> en dispensant les services les plus attendus.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6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QUID DU ROLE DES ECOLES DE MEDECINE DANS L’ETAT SANITAIRE DE LA POPULATION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130 </a:t>
            </a:r>
            <a:r>
              <a:rPr lang="fr-FR" dirty="0"/>
              <a:t>organisations et experts de par le monde, ayant </a:t>
            </a:r>
            <a:r>
              <a:rPr lang="fr-FR" dirty="0" smtClean="0"/>
              <a:t>des compétences :</a:t>
            </a:r>
          </a:p>
          <a:p>
            <a:pPr lvl="1"/>
            <a:r>
              <a:rPr lang="fr-FR" dirty="0" smtClean="0"/>
              <a:t>en </a:t>
            </a:r>
            <a:r>
              <a:rPr lang="fr-FR" dirty="0"/>
              <a:t>éducation médicale, </a:t>
            </a:r>
            <a:endParaRPr lang="fr-FR" dirty="0" smtClean="0"/>
          </a:p>
          <a:p>
            <a:pPr lvl="1"/>
            <a:r>
              <a:rPr lang="fr-FR" dirty="0" smtClean="0"/>
              <a:t>en </a:t>
            </a:r>
            <a:r>
              <a:rPr lang="fr-FR" dirty="0"/>
              <a:t>régulation professionnelle </a:t>
            </a:r>
            <a:endParaRPr lang="fr-FR" dirty="0" smtClean="0"/>
          </a:p>
          <a:p>
            <a:pPr lvl="1"/>
            <a:r>
              <a:rPr lang="fr-FR" dirty="0" smtClean="0"/>
              <a:t>et </a:t>
            </a:r>
            <a:r>
              <a:rPr lang="fr-FR" dirty="0"/>
              <a:t>en politique de santé</a:t>
            </a:r>
            <a:r>
              <a:rPr lang="fr-FR" dirty="0" smtClean="0"/>
              <a:t>, </a:t>
            </a:r>
          </a:p>
          <a:p>
            <a:r>
              <a:rPr lang="fr-FR" dirty="0" smtClean="0"/>
              <a:t>ont été consulté selon </a:t>
            </a:r>
            <a:r>
              <a:rPr lang="fr-FR" dirty="0"/>
              <a:t>la </a:t>
            </a:r>
            <a:r>
              <a:rPr lang="fr-FR" dirty="0" smtClean="0"/>
              <a:t>méthode Delphi</a:t>
            </a:r>
            <a:r>
              <a:rPr lang="fr-FR" dirty="0"/>
              <a:t>, </a:t>
            </a:r>
            <a:r>
              <a:rPr lang="fr-FR" dirty="0" smtClean="0"/>
              <a:t>pour répondre à cette </a:t>
            </a:r>
            <a:r>
              <a:rPr lang="fr-FR" dirty="0"/>
              <a:t>préoccupation </a:t>
            </a:r>
            <a:r>
              <a:rPr lang="en-US" dirty="0" smtClean="0">
                <a:sym typeface="Wingdings"/>
              </a:rPr>
              <a:t></a:t>
            </a:r>
            <a:r>
              <a:rPr lang="fr-FR" dirty="0" smtClean="0"/>
              <a:t> </a:t>
            </a:r>
            <a:r>
              <a:rPr lang="fr-FR" dirty="0"/>
              <a:t>Consensus </a:t>
            </a:r>
            <a:r>
              <a:rPr lang="fr-FR" dirty="0" smtClean="0"/>
              <a:t>en 10 axes </a:t>
            </a:r>
            <a:r>
              <a:rPr lang="fr-FR" dirty="0"/>
              <a:t>stratégiques pour qu’une faculté de médecine soit « </a:t>
            </a:r>
            <a:r>
              <a:rPr lang="fr-FR" b="1" dirty="0">
                <a:solidFill>
                  <a:srgbClr val="FF0000"/>
                </a:solidFill>
              </a:rPr>
              <a:t>socialement responsable</a:t>
            </a:r>
            <a:r>
              <a:rPr lang="fr-FR" dirty="0"/>
              <a:t> »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9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0476"/>
            <a:ext cx="8229600" cy="6112740"/>
          </a:xfrm>
        </p:spPr>
        <p:txBody>
          <a:bodyPr>
            <a:normAutofit/>
          </a:bodyPr>
          <a:lstStyle/>
          <a:p>
            <a:r>
              <a:rPr lang="fr-FR" b="1" dirty="0"/>
              <a:t>Axe 1 : Anticipation des besoins en santé de la société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r>
              <a:rPr lang="fr-FR" b="1" dirty="0"/>
              <a:t>Axe 2 : Création de partenariats avec le système de santé et autres acteurs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r>
              <a:rPr lang="fr-FR" b="1" dirty="0"/>
              <a:t>Axe 3 : Adaptation aux rôles nouveaux des médecins et autres professionnels de la </a:t>
            </a:r>
            <a:r>
              <a:rPr lang="fr-FR" b="1" dirty="0" smtClean="0"/>
              <a:t>santé</a:t>
            </a:r>
          </a:p>
          <a:p>
            <a:endParaRPr lang="fr-FR" b="1" dirty="0"/>
          </a:p>
          <a:p>
            <a:r>
              <a:rPr lang="fr-FR" b="1" dirty="0"/>
              <a:t>Axe 4 : Education basée sur des résultats escomptés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4633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054"/>
            <a:ext cx="8229600" cy="5268109"/>
          </a:xfrm>
        </p:spPr>
        <p:txBody>
          <a:bodyPr>
            <a:normAutofit/>
          </a:bodyPr>
          <a:lstStyle/>
          <a:p>
            <a:r>
              <a:rPr lang="fr-FR" b="1" dirty="0"/>
              <a:t>Axe 5 : Instauration d’une gouvernance réactive et responsable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r>
              <a:rPr lang="fr-FR" b="1" dirty="0" smtClean="0"/>
              <a:t>Axe </a:t>
            </a:r>
            <a:r>
              <a:rPr lang="fr-FR" b="1" dirty="0"/>
              <a:t>7 : Amélioration continue de la qualité en éducation, recherche et prestation de services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r>
              <a:rPr lang="fr-FR" b="1" dirty="0"/>
              <a:t>Axe 8 : Institutionnalisation de mécanismes d’accréditation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8814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1994"/>
            <a:ext cx="8229600" cy="5594169"/>
          </a:xfrm>
        </p:spPr>
        <p:txBody>
          <a:bodyPr/>
          <a:lstStyle/>
          <a:p>
            <a:r>
              <a:rPr lang="fr-FR" b="1" dirty="0"/>
              <a:t>Axe 9 : Adhésion aux principes universels et adaptation au contexte local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r>
              <a:rPr lang="fr-FR" b="1" dirty="0"/>
              <a:t>Axe 10 : Prise en compte du rôle de la société.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6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1537</Words>
  <Application>Microsoft Macintosh PowerPoint</Application>
  <PresentationFormat>On-screen Show (4:3)</PresentationFormat>
  <Paragraphs>117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RESPONSABILITE SOCIALE DES ECOLES DE MEDECINE</vt:lpstr>
      <vt:lpstr>PLAN</vt:lpstr>
      <vt:lpstr>ETAT DE SANTE DE LA POPULATION CONGOLAISE (EDS 2013-2014)</vt:lpstr>
      <vt:lpstr>PowerPoint Presentation</vt:lpstr>
      <vt:lpstr>PowerPoint Presentation</vt:lpstr>
      <vt:lpstr>QUID DU ROLE DES ECOLES DE MEDECINE DANS L’ETAT SANITAIRE DE LA POPULATION</vt:lpstr>
      <vt:lpstr>PowerPoint Presentation</vt:lpstr>
      <vt:lpstr>PowerPoint Presentation</vt:lpstr>
      <vt:lpstr>PowerPoint Presentation</vt:lpstr>
      <vt:lpstr>AXE 1. ANTICIPATION DES BESOINS EN SANTE DE LA SOCIETE </vt:lpstr>
      <vt:lpstr>AXE 2. CREATION DE PARTENARIATS AVEC LE SYSTEME DE SANTE ET D’AUTRES ACTEURS </vt:lpstr>
      <vt:lpstr>PowerPoint Presentation</vt:lpstr>
      <vt:lpstr>AXE 3. ADAPTATION AUX ROLES NOUVEAUX DES MEDECINS ET AUTRES PROFESSIONNELS DE SANTE </vt:lpstr>
      <vt:lpstr>AXE 4. EDUCATION BASEE SUR DES RESULTATS ESCOMPTES </vt:lpstr>
      <vt:lpstr>PowerPoint Presentation</vt:lpstr>
      <vt:lpstr>Pratique sur des pairs ou sur des mannequins</vt:lpstr>
      <vt:lpstr>PowerPoint Presentation</vt:lpstr>
      <vt:lpstr>AXE 5. INSTALLATION D’UNE GOUVERNANCE REACTIVE ET RESPONSABLE </vt:lpstr>
      <vt:lpstr>PowerPoint Presentation</vt:lpstr>
      <vt:lpstr>AXE 6. REDEFINITION DE NORMES POUR L’EDUCATION, LA RECHERCHE ET LA PRESTATION DE SERVICES. </vt:lpstr>
      <vt:lpstr>AXE 7. AMELIORATION CONTINUE DE LA QUALITE EN EDUCATION, RECHERCHE ET PRESTATION DE SERVICES </vt:lpstr>
      <vt:lpstr>AXE 8. INSTITUTIONALISATION DE MECANISMES D’ACCRÉDITATION </vt:lpstr>
      <vt:lpstr>AXE 9. ADHESION AUX PRINCIPES UNIVERSELS ET ADAPTATION AU CONTEXTE LOCAL </vt:lpstr>
      <vt:lpstr>AXE 10. PRISE EN COMPTE DU ROLE DE LA SOCIÉTÉ 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RESPONSABILITE SOCIALE DE LA FACULTE DE MEDECINE</dc:title>
  <dc:creator>Vicky Lokomba</dc:creator>
  <cp:lastModifiedBy>Vicky Lokomba</cp:lastModifiedBy>
  <cp:revision>39</cp:revision>
  <dcterms:created xsi:type="dcterms:W3CDTF">2017-11-14T18:47:46Z</dcterms:created>
  <dcterms:modified xsi:type="dcterms:W3CDTF">2017-11-16T08:27:25Z</dcterms:modified>
</cp:coreProperties>
</file>